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3" r:id="rId3"/>
    <p:sldId id="259" r:id="rId4"/>
    <p:sldId id="261" r:id="rId5"/>
    <p:sldId id="266" r:id="rId6"/>
    <p:sldId id="262" r:id="rId7"/>
    <p:sldId id="264" r:id="rId8"/>
    <p:sldId id="265" r:id="rId9"/>
    <p:sldId id="267" r:id="rId10"/>
    <p:sldId id="268" r:id="rId11"/>
    <p:sldId id="269" r:id="rId1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80094" autoAdjust="0"/>
  </p:normalViewPr>
  <p:slideViewPr>
    <p:cSldViewPr snapToGrid="0" snapToObjects="1">
      <p:cViewPr varScale="1">
        <p:scale>
          <a:sx n="120" d="100"/>
          <a:sy n="120" d="100"/>
        </p:scale>
        <p:origin x="1326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BDA Project Presentation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 err="1"/>
              <a:t>Logistic</a:t>
            </a:r>
            <a:r>
              <a:rPr lang="fi-FI" dirty="0"/>
              <a:t> regression on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Jonne Kurokallio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/>
              <a:t>Ales</a:t>
            </a:r>
            <a:r>
              <a:rPr lang="fi-FI" dirty="0"/>
              <a:t> </a:t>
            </a:r>
            <a:r>
              <a:rPr lang="fi-FI" dirty="0" err="1"/>
              <a:t>Suchomel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3F04C0BC-746E-45F3-A9FE-123BEBAEC1D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Best </a:t>
            </a:r>
            <a:r>
              <a:rPr lang="fi-FI" dirty="0" err="1"/>
              <a:t>model</a:t>
            </a:r>
            <a:r>
              <a:rPr lang="fi-FI" dirty="0"/>
              <a:t> and </a:t>
            </a:r>
            <a:r>
              <a:rPr lang="fi-FI" dirty="0" err="1"/>
              <a:t>predictive</a:t>
            </a:r>
            <a:r>
              <a:rPr lang="fi-FI" dirty="0"/>
              <a:t> </a:t>
            </a:r>
            <a:r>
              <a:rPr lang="fi-FI" dirty="0" err="1"/>
              <a:t>performance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23412CC-F51A-4B5F-81D6-8FB03A59B45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80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E077138F-93BB-4142-A885-E5636BA9E16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Conclusions</a:t>
            </a:r>
            <a:r>
              <a:rPr lang="fi-FI" dirty="0"/>
              <a:t> and </a:t>
            </a:r>
            <a:r>
              <a:rPr lang="fi-FI" dirty="0" err="1"/>
              <a:t>future</a:t>
            </a:r>
            <a:r>
              <a:rPr lang="fi-FI" dirty="0"/>
              <a:t> </a:t>
            </a:r>
            <a:r>
              <a:rPr lang="fi-FI" dirty="0" err="1"/>
              <a:t>improvements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7DE9A1E-1C0A-432C-8C6F-353DEABC85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4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ADE51406-A7A8-4AA8-8C2E-C6FAA1A381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3DE726-7482-48D4-86FA-5CFEB5A9A6A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Bayesian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and </a:t>
            </a:r>
            <a:r>
              <a:rPr lang="fi-FI" dirty="0" err="1"/>
              <a:t>anaysis</a:t>
            </a:r>
            <a:r>
              <a:rPr lang="fi-FI" dirty="0"/>
              <a:t> to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classification</a:t>
            </a:r>
            <a:r>
              <a:rPr lang="fi-FI" dirty="0"/>
              <a:t> </a:t>
            </a:r>
            <a:r>
              <a:rPr lang="fi-FI" dirty="0" err="1"/>
              <a:t>task</a:t>
            </a:r>
            <a:endParaRPr lang="fi-FI" dirty="0"/>
          </a:p>
          <a:p>
            <a:pPr marL="971550" lvl="1" indent="-342900"/>
            <a:r>
              <a:rPr lang="en-GB" dirty="0"/>
              <a:t>Multiple logistic regression models</a:t>
            </a:r>
          </a:p>
          <a:p>
            <a:pPr marL="1147763" lvl="2" indent="-342900"/>
            <a:r>
              <a:rPr lang="en-GB" dirty="0"/>
              <a:t>Models differ by the used priors and chosen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Models compared using leave-one-out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Predictive performance was evaluated on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6554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DB969AB2-7114-43B4-81CE-AB6F4335C87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Wisconsin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 set</a:t>
            </a:r>
            <a:endParaRPr lang="en-GB" dirty="0"/>
          </a:p>
          <a:p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4113ECE-1BF5-4A2C-975B-50D1E038A36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Total of 32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labels</a:t>
            </a:r>
            <a:r>
              <a:rPr lang="fi-FI" dirty="0"/>
              <a:t> </a:t>
            </a:r>
          </a:p>
          <a:p>
            <a:r>
              <a:rPr lang="en-GB" dirty="0"/>
              <a:t>569 measurements of fine needle aspiration extractions</a:t>
            </a:r>
          </a:p>
          <a:p>
            <a:r>
              <a:rPr lang="en-GB" dirty="0"/>
              <a:t>Only 10 features (the real measurements) are used in this study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EC449EB-5EFC-4671-9081-27935A55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83" y="1056033"/>
            <a:ext cx="3933825" cy="3714750"/>
          </a:xfrm>
          <a:prstGeom prst="rect">
            <a:avLst/>
          </a:prstGeom>
        </p:spPr>
      </p:pic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6794E90A-90BB-4324-99E7-E42B6BABCD5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41427" y="1043249"/>
            <a:ext cx="0" cy="3727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4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37E60FD-F986-4B21-8441-758990DF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9" y="1358537"/>
            <a:ext cx="3779198" cy="2925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of </a:t>
            </a:r>
            <a:r>
              <a:rPr lang="fi-FI" dirty="0" err="1"/>
              <a:t>each</a:t>
            </a:r>
            <a:r>
              <a:rPr lang="fi-FI" dirty="0"/>
              <a:t>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Some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seem</a:t>
            </a:r>
            <a:r>
              <a:rPr lang="fi-FI" dirty="0"/>
              <a:t> </a:t>
            </a:r>
            <a:r>
              <a:rPr lang="fi-FI" dirty="0" err="1"/>
              <a:t>highly</a:t>
            </a:r>
            <a:r>
              <a:rPr lang="fi-FI" dirty="0"/>
              <a:t> </a:t>
            </a:r>
            <a:r>
              <a:rPr lang="fi-FI" dirty="0" err="1"/>
              <a:t>correlated</a:t>
            </a:r>
            <a:r>
              <a:rPr lang="fi-FI" dirty="0"/>
              <a:t>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Some features bring little to the classification</a:t>
            </a:r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DDF193C-F20A-4819-B6A3-2E2499192E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pairplot</a:t>
            </a:r>
            <a:endParaRPr lang="en-GB" dirty="0"/>
          </a:p>
        </p:txBody>
      </p:sp>
      <p:sp>
        <p:nvSpPr>
          <p:cNvPr id="8" name="Kuvan paikkamerkki 7">
            <a:extLst>
              <a:ext uri="{FF2B5EF4-FFF2-40B4-BE49-F238E27FC236}">
                <a16:creationId xmlns:a16="http://schemas.microsoft.com/office/drawing/2014/main" id="{689CFD5E-1E70-4DE4-AFF1-DB005C29663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C95569E-24AF-41A9-AAD5-83608FD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36" y="0"/>
            <a:ext cx="5077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10">
            <a:extLst>
              <a:ext uri="{FF2B5EF4-FFF2-40B4-BE49-F238E27FC236}">
                <a16:creationId xmlns:a16="http://schemas.microsoft.com/office/drawing/2014/main" id="{18A66CDD-DCA5-41E4-81A8-5FD704063E6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8F9D19D9-3185-4891-875D-B7A698546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841702"/>
            <a:ext cx="4052221" cy="3491759"/>
          </a:xfrm>
        </p:spPr>
        <p:txBody>
          <a:bodyPr/>
          <a:lstStyle/>
          <a:p>
            <a:r>
              <a:rPr lang="fi-FI" sz="1800" dirty="0" err="1"/>
              <a:t>Features</a:t>
            </a:r>
            <a:r>
              <a:rPr lang="fi-FI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Principal</a:t>
            </a:r>
            <a:r>
              <a:rPr lang="fi-FI" sz="1800" dirty="0"/>
              <a:t> </a:t>
            </a:r>
            <a:r>
              <a:rPr lang="fi-FI" sz="1800" dirty="0" err="1"/>
              <a:t>componen</a:t>
            </a:r>
            <a:r>
              <a:rPr lang="fi-FI" sz="1800" dirty="0"/>
              <a:t> </a:t>
            </a:r>
            <a:r>
              <a:rPr lang="fi-FI" sz="1800" dirty="0" err="1"/>
              <a:t>analysis</a:t>
            </a:r>
            <a:endParaRPr lang="fi-FI" sz="18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Reduce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data </a:t>
            </a:r>
            <a:r>
              <a:rPr lang="fi-FI" sz="1800" dirty="0" err="1"/>
              <a:t>dimensions</a:t>
            </a:r>
            <a:r>
              <a:rPr lang="fi-FI" sz="1800" dirty="0"/>
              <a:t> to 3,6 and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Custom</a:t>
            </a:r>
            <a:endParaRPr lang="fi-FI" sz="18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Based</a:t>
            </a:r>
            <a:r>
              <a:rPr lang="fi-FI" sz="1800" dirty="0"/>
              <a:t> on data </a:t>
            </a:r>
            <a:r>
              <a:rPr lang="fi-FI" sz="1800" dirty="0" err="1"/>
              <a:t>plots</a:t>
            </a:r>
            <a:r>
              <a:rPr lang="fi-FI" sz="1800" dirty="0"/>
              <a:t>, </a:t>
            </a:r>
            <a:r>
              <a:rPr lang="fi-FI" sz="1800" dirty="0" err="1"/>
              <a:t>hand</a:t>
            </a:r>
            <a:r>
              <a:rPr lang="fi-FI" sz="1800" dirty="0"/>
              <a:t> </a:t>
            </a:r>
            <a:r>
              <a:rPr lang="fi-FI" sz="1800" dirty="0" err="1"/>
              <a:t>select</a:t>
            </a:r>
            <a:r>
              <a:rPr lang="fi-FI" sz="1800" dirty="0"/>
              <a:t> 5 </a:t>
            </a:r>
            <a:r>
              <a:rPr lang="fi-FI" sz="1800" dirty="0" err="1"/>
              <a:t>features</a:t>
            </a:r>
            <a:r>
              <a:rPr lang="fi-FI" sz="1800" dirty="0"/>
              <a:t> </a:t>
            </a:r>
            <a:r>
              <a:rPr lang="fi-FI" sz="1800" dirty="0" err="1"/>
              <a:t>that</a:t>
            </a:r>
            <a:r>
              <a:rPr lang="fi-FI" sz="1800" dirty="0"/>
              <a:t> </a:t>
            </a:r>
            <a:r>
              <a:rPr lang="fi-FI" sz="1800" dirty="0" err="1"/>
              <a:t>seem</a:t>
            </a:r>
            <a:r>
              <a:rPr lang="fi-FI" sz="1800" dirty="0"/>
              <a:t> </a:t>
            </a:r>
            <a:r>
              <a:rPr lang="fi-FI" sz="1800" dirty="0" err="1"/>
              <a:t>most</a:t>
            </a:r>
            <a:r>
              <a:rPr lang="fi-FI" sz="1800" dirty="0"/>
              <a:t> </a:t>
            </a:r>
            <a:r>
              <a:rPr lang="fi-FI" sz="1800" dirty="0" err="1"/>
              <a:t>influential</a:t>
            </a:r>
            <a:endParaRPr lang="fi-FI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/>
              <a:t>Original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original</a:t>
            </a:r>
            <a:r>
              <a:rPr lang="fi-FI" sz="1800" dirty="0"/>
              <a:t> data </a:t>
            </a:r>
            <a:r>
              <a:rPr lang="fi-FI" sz="1800" dirty="0" err="1"/>
              <a:t>unchanged</a:t>
            </a:r>
            <a:r>
              <a:rPr lang="fi-FI" sz="1800" dirty="0"/>
              <a:t> and </a:t>
            </a:r>
            <a:r>
              <a:rPr lang="fi-FI" sz="1800" dirty="0" err="1"/>
              <a:t>standardized</a:t>
            </a:r>
            <a:endParaRPr lang="fi-FI" sz="1800" dirty="0"/>
          </a:p>
        </p:txBody>
      </p:sp>
      <p:sp>
        <p:nvSpPr>
          <p:cNvPr id="6" name="Tekstin paikkamerkki 5">
            <a:extLst>
              <a:ext uri="{FF2B5EF4-FFF2-40B4-BE49-F238E27FC236}">
                <a16:creationId xmlns:a16="http://schemas.microsoft.com/office/drawing/2014/main" id="{F7FC17DC-B893-4ECF-A4F0-4387A46AC19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4284662" cy="1041475"/>
          </a:xfrm>
        </p:spPr>
        <p:txBody>
          <a:bodyPr/>
          <a:lstStyle/>
          <a:p>
            <a:r>
              <a:rPr lang="fi-FI" sz="2800" dirty="0" err="1"/>
              <a:t>Preprocessing</a:t>
            </a:r>
            <a:r>
              <a:rPr lang="fi-FI" sz="2800" dirty="0"/>
              <a:t> </a:t>
            </a:r>
            <a:r>
              <a:rPr lang="fi-FI" sz="2800" dirty="0" err="1"/>
              <a:t>summary</a:t>
            </a:r>
            <a:endParaRPr lang="en-GB" sz="2800" dirty="0"/>
          </a:p>
        </p:txBody>
      </p:sp>
      <p:graphicFrame>
        <p:nvGraphicFramePr>
          <p:cNvPr id="12" name="Taulukko 12">
            <a:extLst>
              <a:ext uri="{FF2B5EF4-FFF2-40B4-BE49-F238E27FC236}">
                <a16:creationId xmlns:a16="http://schemas.microsoft.com/office/drawing/2014/main" id="{2BEF9A4F-47A2-468B-BC31-574091AB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62685"/>
              </p:ext>
            </p:extLst>
          </p:nvPr>
        </p:nvGraphicFramePr>
        <p:xfrm>
          <a:off x="4718623" y="65776"/>
          <a:ext cx="4353816" cy="49833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51272">
                  <a:extLst>
                    <a:ext uri="{9D8B030D-6E8A-4147-A177-3AD203B41FA5}">
                      <a16:colId xmlns:a16="http://schemas.microsoft.com/office/drawing/2014/main" val="2069311614"/>
                    </a:ext>
                  </a:extLst>
                </a:gridCol>
                <a:gridCol w="1451272">
                  <a:extLst>
                    <a:ext uri="{9D8B030D-6E8A-4147-A177-3AD203B41FA5}">
                      <a16:colId xmlns:a16="http://schemas.microsoft.com/office/drawing/2014/main" val="780486659"/>
                    </a:ext>
                  </a:extLst>
                </a:gridCol>
                <a:gridCol w="1451272">
                  <a:extLst>
                    <a:ext uri="{9D8B030D-6E8A-4147-A177-3AD203B41FA5}">
                      <a16:colId xmlns:a16="http://schemas.microsoft.com/office/drawing/2014/main" val="1998870075"/>
                    </a:ext>
                  </a:extLst>
                </a:gridCol>
              </a:tblGrid>
              <a:tr h="262279">
                <a:tc>
                  <a:txBody>
                    <a:bodyPr/>
                    <a:lstStyle/>
                    <a:p>
                      <a:r>
                        <a:rPr lang="fi-FI" sz="900" dirty="0" err="1"/>
                        <a:t>Prior</a:t>
                      </a:r>
                      <a:endParaRPr lang="en-GB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Features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LOO – </a:t>
                      </a:r>
                      <a:r>
                        <a:rPr lang="fi-FI" sz="900" dirty="0" err="1"/>
                        <a:t>value</a:t>
                      </a:r>
                      <a:r>
                        <a:rPr lang="fi-FI" sz="900" dirty="0"/>
                        <a:t>?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4168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 err="1"/>
                        <a:t>Unconjugate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normal</a:t>
                      </a:r>
                      <a:endParaRPr lang="en-GB" sz="9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7906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37274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</a:t>
                      </a:r>
                      <a:r>
                        <a:rPr lang="fi-FI" sz="900" dirty="0" err="1"/>
                        <a:t>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90355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1116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35095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79676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 err="1"/>
                        <a:t>Student’s</a:t>
                      </a:r>
                      <a:r>
                        <a:rPr lang="fi-FI" sz="900" dirty="0"/>
                        <a:t> T</a:t>
                      </a:r>
                      <a:endParaRPr lang="en-GB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PCA-6</a:t>
                      </a:r>
                      <a:endParaRPr lang="en-GB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4764103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36790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69710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09103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7293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239240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 err="1"/>
                        <a:t>Cauchys</a:t>
                      </a:r>
                      <a:endParaRPr lang="en-GB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PCA-6</a:t>
                      </a:r>
                      <a:endParaRPr lang="en-GB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979905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892694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</a:t>
                      </a:r>
                      <a:r>
                        <a:rPr lang="fi-FI" sz="900" dirty="0" err="1"/>
                        <a:t>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6022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57499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02474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3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3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7071E864-6145-4D9B-8D4B-7A05D40F4DE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94C9B51-83EA-4688-8A77-7F9024EFDA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endParaRPr lang="en-GB" sz="1600" dirty="0"/>
          </a:p>
          <a:p>
            <a:pPr lvl="1"/>
            <a:r>
              <a:rPr lang="en-GB" sz="1600" dirty="0"/>
              <a:t>Linear correlation between features and predictions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600" dirty="0"/>
          </a:p>
          <a:p>
            <a:pPr lvl="1"/>
            <a:r>
              <a:rPr lang="en-GB" sz="1600" dirty="0"/>
              <a:t>Bayesian formula 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100" dirty="0"/>
          </a:p>
          <a:p>
            <a:pPr lvl="1"/>
            <a:r>
              <a:rPr lang="en-GB" sz="1600" dirty="0"/>
              <a:t>Likelihood</a:t>
            </a:r>
          </a:p>
          <a:p>
            <a:pPr lvl="2"/>
            <a:r>
              <a:rPr lang="en-GB" sz="1100" dirty="0"/>
              <a:t> </a:t>
            </a:r>
          </a:p>
          <a:p>
            <a:pPr lvl="1"/>
            <a:endParaRPr lang="en-GB" sz="1600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54BAE0B-07CC-4FE2-ACEA-A269D2E5A6B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/>
              <a:t>Priors</a:t>
            </a:r>
            <a:endParaRPr lang="fi-FI" dirty="0"/>
          </a:p>
          <a:p>
            <a:pPr lvl="1"/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weakly</a:t>
            </a:r>
            <a:r>
              <a:rPr lang="fi-FI" dirty="0"/>
              <a:t> </a:t>
            </a:r>
            <a:r>
              <a:rPr lang="fi-FI" dirty="0" err="1"/>
              <a:t>informative</a:t>
            </a:r>
            <a:endParaRPr lang="fi-FI" dirty="0"/>
          </a:p>
          <a:p>
            <a:pPr lvl="1"/>
            <a:r>
              <a:rPr lang="en-GB" dirty="0"/>
              <a:t>Three different prior choices</a:t>
            </a:r>
          </a:p>
          <a:p>
            <a:pPr lvl="2"/>
            <a:r>
              <a:rPr lang="en-GB" dirty="0" err="1"/>
              <a:t>Unconjugate</a:t>
            </a:r>
            <a:r>
              <a:rPr lang="en-GB" dirty="0"/>
              <a:t> normal- prior </a:t>
            </a:r>
          </a:p>
          <a:p>
            <a:pPr lvl="2"/>
            <a:r>
              <a:rPr lang="en-GB" dirty="0"/>
              <a:t>Student’s t- prior</a:t>
            </a:r>
          </a:p>
          <a:p>
            <a:pPr lvl="2"/>
            <a:r>
              <a:rPr lang="en-GB" dirty="0" err="1"/>
              <a:t>Cauchys</a:t>
            </a:r>
            <a:r>
              <a:rPr lang="en-GB" dirty="0"/>
              <a:t>- prior</a:t>
            </a:r>
          </a:p>
          <a:p>
            <a:pPr lvl="2"/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1844766-F009-4149-A4D5-C97FFE49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9" y="2171136"/>
            <a:ext cx="3305175" cy="24765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AA415A3-00CF-442B-8456-0A95506D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9" y="3561257"/>
            <a:ext cx="1943100" cy="31432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F5A66A-8CC7-4C1C-9A6A-70320C77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59" y="2905189"/>
            <a:ext cx="22098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D3A85FE5-1FAD-4588-9266-3EDB92D4CA4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Logistic</a:t>
            </a:r>
            <a:r>
              <a:rPr lang="fi-FI" dirty="0"/>
              <a:t> regression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891F7F8-3E97-47B4-A6DF-D970679A4CF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One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popular</a:t>
            </a:r>
            <a:r>
              <a:rPr lang="fi-FI" dirty="0"/>
              <a:t> </a:t>
            </a:r>
            <a:r>
              <a:rPr lang="fi-FI" dirty="0" err="1"/>
              <a:t>classifier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Link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en-GB" dirty="0"/>
              <a:t>and its inverse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Modelling formulated in </a:t>
            </a:r>
            <a:r>
              <a:rPr lang="en-GB" dirty="0" err="1"/>
              <a:t>Pystan</a:t>
            </a:r>
            <a:r>
              <a:rPr lang="en-GB" dirty="0"/>
              <a:t> 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AEA565C-6F89-4783-B614-9EFA70B3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31" y="2242322"/>
            <a:ext cx="1905000" cy="52387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51C8640B-F1DA-4301-B981-167C1D27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78" y="2232797"/>
            <a:ext cx="2657475" cy="53340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7243040-5F01-45D2-B18E-EBBBF24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8" y="3549608"/>
            <a:ext cx="42291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086C60F2-50FA-4106-9A5C-A5993EFD4DD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convergence</a:t>
            </a:r>
            <a:r>
              <a:rPr lang="fi-FI" dirty="0"/>
              <a:t> and </a:t>
            </a:r>
            <a:r>
              <a:rPr lang="fi-FI" dirty="0" err="1"/>
              <a:t>posterior</a:t>
            </a:r>
            <a:r>
              <a:rPr lang="fi-FI" dirty="0"/>
              <a:t> </a:t>
            </a:r>
            <a:r>
              <a:rPr lang="fi-FI" dirty="0" err="1"/>
              <a:t>predictive</a:t>
            </a:r>
            <a:r>
              <a:rPr lang="fi-FI" dirty="0"/>
              <a:t> </a:t>
            </a:r>
            <a:r>
              <a:rPr lang="fi-FI" dirty="0" err="1"/>
              <a:t>checks</a:t>
            </a:r>
            <a:r>
              <a:rPr lang="fi-FI" dirty="0"/>
              <a:t> (PPC)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2F55BE7-E8EA-4140-B657-2F9DA815D95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 err="1"/>
              <a:t>Convergence</a:t>
            </a:r>
            <a:endParaRPr lang="en-GB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9B9DB08-D57C-494F-9795-995CAFF5D06A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/>
              <a:t>PPC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F70EC45-C06F-4865-9EBE-A701CBC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336" y="1737478"/>
            <a:ext cx="2155093" cy="26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B4AFC390-9F26-45FC-9F6C-11B093CDFD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 and </a:t>
            </a:r>
            <a:r>
              <a:rPr lang="fi-FI" dirty="0" err="1"/>
              <a:t>sensitivity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D6B0AEE-95F4-49D5-9240-9709C305DF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E19DBDD-9F48-429E-A3E3-DC45666CDB2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00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Aalto_169_red</Template>
  <TotalTime>79</TotalTime>
  <Words>247</Words>
  <Application>Microsoft Office PowerPoint</Application>
  <PresentationFormat>Näytössä katseltava esitys (16:9)</PresentationFormat>
  <Paragraphs>81</Paragraphs>
  <Slides>11</Slides>
  <Notes>2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5" baseType="lpstr">
      <vt:lpstr>Arial</vt:lpstr>
      <vt:lpstr>Arial</vt:lpstr>
      <vt:lpstr>Calibri</vt:lpstr>
      <vt:lpstr>Office-teema</vt:lpstr>
      <vt:lpstr>BDA Project Presentation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Kurokallio, Jonne</dc:creator>
  <cp:lastModifiedBy>Jonne</cp:lastModifiedBy>
  <cp:revision>14</cp:revision>
  <dcterms:created xsi:type="dcterms:W3CDTF">2020-12-11T17:36:14Z</dcterms:created>
  <dcterms:modified xsi:type="dcterms:W3CDTF">2020-12-12T15:10:27Z</dcterms:modified>
</cp:coreProperties>
</file>